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ree Serif" charset="1" panose="02000503040000020004"/>
      <p:regular r:id="rId21"/>
    </p:embeddedFont>
    <p:embeddedFont>
      <p:font typeface="Glacial Indifference" charset="1" panose="00000000000000000000"/>
      <p:regular r:id="rId22"/>
    </p:embeddedFont>
    <p:embeddedFont>
      <p:font typeface="Glacial Indifference Bold" charset="1" panose="000008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0.jpeg" Type="http://schemas.openxmlformats.org/officeDocument/2006/relationships/image"/><Relationship Id="rId7" Target="../media/VAGljCclXkE.mp4" Type="http://schemas.openxmlformats.org/officeDocument/2006/relationships/video"/><Relationship Id="rId8" Target="../media/VAGljCclXkE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1.jpeg" Type="http://schemas.openxmlformats.org/officeDocument/2006/relationships/image"/><Relationship Id="rId7" Target="../media/VAGljDAhJsA.mp4" Type="http://schemas.openxmlformats.org/officeDocument/2006/relationships/video"/><Relationship Id="rId8" Target="../media/VAGljDAhJs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98764" y="1063429"/>
            <a:ext cx="8116787" cy="8095084"/>
          </a:xfrm>
          <a:custGeom>
            <a:avLst/>
            <a:gdLst/>
            <a:ahLst/>
            <a:cxnLst/>
            <a:rect r="r" b="b" t="t" l="l"/>
            <a:pathLst>
              <a:path h="8095084" w="8116787">
                <a:moveTo>
                  <a:pt x="0" y="0"/>
                </a:moveTo>
                <a:lnTo>
                  <a:pt x="8116786" y="0"/>
                </a:lnTo>
                <a:lnTo>
                  <a:pt x="8116786" y="8095084"/>
                </a:lnTo>
                <a:lnTo>
                  <a:pt x="0" y="8095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55" t="-1731" r="-1831" b="-253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655" y="58245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FRONTEND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72866">
            <a:off x="-1045588" y="-1783519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55598" y="2016203"/>
            <a:ext cx="13822271" cy="7771863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655" y="58245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BACKEND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72866">
            <a:off x="-1045588" y="-1783519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80579" y="1961035"/>
            <a:ext cx="13126843" cy="7383849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0950" y="-2033784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11164674" y="6546853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186277" y="535982"/>
            <a:ext cx="8184365" cy="141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9"/>
              </a:lnSpc>
            </a:pPr>
            <a:r>
              <a:rPr lang="en-US" b="true" sz="8271" spc="77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9375" y="4294012"/>
            <a:ext cx="8096861" cy="5404655"/>
          </a:xfrm>
          <a:custGeom>
            <a:avLst/>
            <a:gdLst/>
            <a:ahLst/>
            <a:cxnLst/>
            <a:rect r="r" b="b" t="t" l="l"/>
            <a:pathLst>
              <a:path h="5404655" w="8096861">
                <a:moveTo>
                  <a:pt x="0" y="0"/>
                </a:moveTo>
                <a:lnTo>
                  <a:pt x="8096861" y="0"/>
                </a:lnTo>
                <a:lnTo>
                  <a:pt x="8096861" y="5404655"/>
                </a:lnTo>
                <a:lnTo>
                  <a:pt x="0" y="540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54161" y="2425665"/>
            <a:ext cx="12533839" cy="13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3791" spc="83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costo aproximado de mantener la plataforma por un mes para </a:t>
            </a:r>
            <a:r>
              <a:rPr lang="en-US" b="true" sz="3791" spc="83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 millón</a:t>
            </a:r>
            <a:r>
              <a:rPr lang="en-US" sz="3791" spc="83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usuarios es de: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7829" y="5721843"/>
            <a:ext cx="1157134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12,300 dólares +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costo de mantenimiento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5367" y="885825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PROXIMOS PASOS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0950" y="-2033784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9354559">
            <a:off x="12207201" y="5475509"/>
            <a:ext cx="8367389" cy="7819705"/>
          </a:xfrm>
          <a:custGeom>
            <a:avLst/>
            <a:gdLst/>
            <a:ahLst/>
            <a:cxnLst/>
            <a:rect r="r" b="b" t="t" l="l"/>
            <a:pathLst>
              <a:path h="7819705" w="8367389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3112837" y="-165991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521968">
            <a:off x="-1614569" y="6194806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33467" y="3147519"/>
            <a:ext cx="7438331" cy="4965086"/>
          </a:xfrm>
          <a:custGeom>
            <a:avLst/>
            <a:gdLst/>
            <a:ahLst/>
            <a:cxnLst/>
            <a:rect r="r" b="b" t="t" l="l"/>
            <a:pathLst>
              <a:path h="4965086" w="7438331">
                <a:moveTo>
                  <a:pt x="0" y="0"/>
                </a:moveTo>
                <a:lnTo>
                  <a:pt x="7438331" y="0"/>
                </a:lnTo>
                <a:lnTo>
                  <a:pt x="7438331" y="4965086"/>
                </a:lnTo>
                <a:lnTo>
                  <a:pt x="0" y="4965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3489" y="2313629"/>
            <a:ext cx="7710607" cy="63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434" indent="-430217" lvl="1">
              <a:lnSpc>
                <a:spcPts val="5579"/>
              </a:lnSpc>
              <a:buFont typeface="Arial"/>
              <a:buChar char="•"/>
            </a:pPr>
            <a:r>
              <a:rPr lang="en-US" sz="3985" spc="8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Incorporar módulos de educación financiera gamificada.</a:t>
            </a:r>
          </a:p>
          <a:p>
            <a:pPr algn="l" marL="860434" indent="-430217" lvl="1">
              <a:lnSpc>
                <a:spcPts val="5579"/>
              </a:lnSpc>
              <a:buFont typeface="Arial"/>
              <a:buChar char="•"/>
            </a:pPr>
            <a:r>
              <a:rPr lang="en-US" sz="3985" spc="8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Alertas tempranas de estrés financiero, fomentando la inclusión y la resiliencia económica.</a:t>
            </a:r>
          </a:p>
          <a:p>
            <a:pPr algn="l" marL="860434" indent="-430217" lvl="1">
              <a:lnSpc>
                <a:spcPts val="5579"/>
              </a:lnSpc>
              <a:buFont typeface="Arial"/>
              <a:buChar char="•"/>
            </a:pPr>
            <a:r>
              <a:rPr lang="en-US" sz="3985" spc="8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Simulación mas precisa de crisis financieras.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8907" y="0"/>
            <a:ext cx="9722011" cy="9718564"/>
          </a:xfrm>
          <a:custGeom>
            <a:avLst/>
            <a:gdLst/>
            <a:ahLst/>
            <a:cxnLst/>
            <a:rect r="r" b="b" t="t" l="l"/>
            <a:pathLst>
              <a:path h="9718564" w="9722011">
                <a:moveTo>
                  <a:pt x="0" y="0"/>
                </a:moveTo>
                <a:lnTo>
                  <a:pt x="9722011" y="0"/>
                </a:lnTo>
                <a:lnTo>
                  <a:pt x="9722011" y="9718564"/>
                </a:lnTo>
                <a:lnTo>
                  <a:pt x="0" y="971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0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3768945" y="-74769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8466276" y="-959053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3058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311225" y="1888234"/>
            <a:ext cx="10065238" cy="772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CUANDO LA TORMENTA FINANCIERA LLEGA, CONVIERTELA EN TU VICTORIA MAS GRANDE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462677">
            <a:off x="10212635" y="8480080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846484" y="0"/>
            <a:ext cx="10595032" cy="10595032"/>
          </a:xfrm>
          <a:custGeom>
            <a:avLst/>
            <a:gdLst/>
            <a:ahLst/>
            <a:cxnLst/>
            <a:rect r="r" b="b" t="t" l="l"/>
            <a:pathLst>
              <a:path h="10595032" w="10595032">
                <a:moveTo>
                  <a:pt x="0" y="0"/>
                </a:moveTo>
                <a:lnTo>
                  <a:pt x="10595032" y="0"/>
                </a:lnTo>
                <a:lnTo>
                  <a:pt x="10595032" y="10595032"/>
                </a:lnTo>
                <a:lnTo>
                  <a:pt x="0" y="10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241458" y="3377901"/>
            <a:ext cx="15805083" cy="272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3"/>
              </a:lnSpc>
            </a:pPr>
            <a:r>
              <a:rPr lang="en-US" sz="785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Cuando el gasto o perdida mas fuerte llega sin avisar...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1434890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10399030" y="-4554124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8"/>
                </a:lnTo>
                <a:lnTo>
                  <a:pt x="0" y="1116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3775194" y="6616870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7025496"/>
            <a:ext cx="11901707" cy="3927563"/>
          </a:xfrm>
          <a:custGeom>
            <a:avLst/>
            <a:gdLst/>
            <a:ahLst/>
            <a:cxnLst/>
            <a:rect r="r" b="b" t="t" l="l"/>
            <a:pathLst>
              <a:path h="3927563" w="11901707">
                <a:moveTo>
                  <a:pt x="0" y="0"/>
                </a:moveTo>
                <a:lnTo>
                  <a:pt x="11901707" y="0"/>
                </a:lnTo>
                <a:lnTo>
                  <a:pt x="11901707" y="3927563"/>
                </a:lnTo>
                <a:lnTo>
                  <a:pt x="0" y="3927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141">
            <a:off x="10515045" y="6752559"/>
            <a:ext cx="8379160" cy="3383086"/>
          </a:xfrm>
          <a:custGeom>
            <a:avLst/>
            <a:gdLst/>
            <a:ahLst/>
            <a:cxnLst/>
            <a:rect r="r" b="b" t="t" l="l"/>
            <a:pathLst>
              <a:path h="3383086" w="8379160">
                <a:moveTo>
                  <a:pt x="0" y="0"/>
                </a:moveTo>
                <a:lnTo>
                  <a:pt x="8379161" y="0"/>
                </a:lnTo>
                <a:lnTo>
                  <a:pt x="8379161" y="3383086"/>
                </a:lnTo>
                <a:lnTo>
                  <a:pt x="0" y="3383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5503" y="2082482"/>
            <a:ext cx="10248430" cy="35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2"/>
              </a:lnSpc>
            </a:pPr>
          </a:p>
          <a:p>
            <a:pPr algn="l" marL="860942" indent="-430471" lvl="1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Según la OCDE el </a:t>
            </a:r>
            <a:r>
              <a:rPr lang="en-US" b="true" sz="398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37% </a:t>
            </a:r>
            <a:r>
              <a:rPr lang="en-US" sz="398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 los empresarios carece de planificación financiera, y un </a:t>
            </a:r>
            <a:r>
              <a:rPr lang="en-US" b="true" sz="398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18%</a:t>
            </a:r>
            <a:r>
              <a:rPr lang="en-US" sz="398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afirma no disponer del tiempo para planificar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38148">
            <a:off x="5118866" y="5035667"/>
            <a:ext cx="12492292" cy="2998150"/>
          </a:xfrm>
          <a:custGeom>
            <a:avLst/>
            <a:gdLst/>
            <a:ahLst/>
            <a:cxnLst/>
            <a:rect r="r" b="b" t="t" l="l"/>
            <a:pathLst>
              <a:path h="2998150" w="12492292">
                <a:moveTo>
                  <a:pt x="0" y="0"/>
                </a:moveTo>
                <a:lnTo>
                  <a:pt x="12492292" y="0"/>
                </a:lnTo>
                <a:lnTo>
                  <a:pt x="12492292" y="2998151"/>
                </a:lnTo>
                <a:lnTo>
                  <a:pt x="0" y="2998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3933" y="551851"/>
            <a:ext cx="4007219" cy="4007219"/>
          </a:xfrm>
          <a:custGeom>
            <a:avLst/>
            <a:gdLst/>
            <a:ahLst/>
            <a:cxnLst/>
            <a:rect r="r" b="b" t="t" l="l"/>
            <a:pathLst>
              <a:path h="4007219" w="4007219">
                <a:moveTo>
                  <a:pt x="0" y="0"/>
                </a:moveTo>
                <a:lnTo>
                  <a:pt x="4007219" y="0"/>
                </a:lnTo>
                <a:lnTo>
                  <a:pt x="4007219" y="4007219"/>
                </a:lnTo>
                <a:lnTo>
                  <a:pt x="0" y="4007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5503" y="1161323"/>
            <a:ext cx="10248430" cy="13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942" indent="-430471" lvl="1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</a:t>
            </a:r>
            <a:r>
              <a:rPr lang="en-US" b="true" sz="398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8%</a:t>
            </a:r>
            <a:r>
              <a:rPr lang="en-US" sz="398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los mexicanos ha recibido educación financiera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72866">
            <a:off x="-1045588" y="-1783519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733176" y="5143500"/>
            <a:ext cx="5766444" cy="4330929"/>
          </a:xfrm>
          <a:custGeom>
            <a:avLst/>
            <a:gdLst/>
            <a:ahLst/>
            <a:cxnLst/>
            <a:rect r="r" b="b" t="t" l="l"/>
            <a:pathLst>
              <a:path h="4330929" w="5766444">
                <a:moveTo>
                  <a:pt x="0" y="0"/>
                </a:moveTo>
                <a:lnTo>
                  <a:pt x="5766444" y="0"/>
                </a:lnTo>
                <a:lnTo>
                  <a:pt x="5766444" y="4330929"/>
                </a:lnTo>
                <a:lnTo>
                  <a:pt x="0" y="4330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65" t="0" r="-3844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14427" y="1049536"/>
            <a:ext cx="6885264" cy="3872961"/>
          </a:xfrm>
          <a:custGeom>
            <a:avLst/>
            <a:gdLst/>
            <a:ahLst/>
            <a:cxnLst/>
            <a:rect r="r" b="b" t="t" l="l"/>
            <a:pathLst>
              <a:path h="3872961" w="6885264">
                <a:moveTo>
                  <a:pt x="0" y="0"/>
                </a:moveTo>
                <a:lnTo>
                  <a:pt x="6885264" y="0"/>
                </a:lnTo>
                <a:lnTo>
                  <a:pt x="6885264" y="3872961"/>
                </a:lnTo>
                <a:lnTo>
                  <a:pt x="0" y="3872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86545" y="1028700"/>
            <a:ext cx="5813075" cy="3872961"/>
          </a:xfrm>
          <a:custGeom>
            <a:avLst/>
            <a:gdLst/>
            <a:ahLst/>
            <a:cxnLst/>
            <a:rect r="r" b="b" t="t" l="l"/>
            <a:pathLst>
              <a:path h="3872961" w="5813075">
                <a:moveTo>
                  <a:pt x="0" y="0"/>
                </a:moveTo>
                <a:lnTo>
                  <a:pt x="5813075" y="0"/>
                </a:lnTo>
                <a:lnTo>
                  <a:pt x="5813075" y="3872961"/>
                </a:lnTo>
                <a:lnTo>
                  <a:pt x="0" y="3872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4427" y="5143500"/>
            <a:ext cx="6853522" cy="4245916"/>
          </a:xfrm>
          <a:custGeom>
            <a:avLst/>
            <a:gdLst/>
            <a:ahLst/>
            <a:cxnLst/>
            <a:rect r="r" b="b" t="t" l="l"/>
            <a:pathLst>
              <a:path h="4245916" w="6853522">
                <a:moveTo>
                  <a:pt x="0" y="0"/>
                </a:moveTo>
                <a:lnTo>
                  <a:pt x="6853521" y="0"/>
                </a:lnTo>
                <a:lnTo>
                  <a:pt x="6853521" y="4245916"/>
                </a:lnTo>
                <a:lnTo>
                  <a:pt x="0" y="4245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0137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8907" y="0"/>
            <a:ext cx="9722011" cy="9718564"/>
          </a:xfrm>
          <a:custGeom>
            <a:avLst/>
            <a:gdLst/>
            <a:ahLst/>
            <a:cxnLst/>
            <a:rect r="r" b="b" t="t" l="l"/>
            <a:pathLst>
              <a:path h="9718564" w="9722011">
                <a:moveTo>
                  <a:pt x="0" y="0"/>
                </a:moveTo>
                <a:lnTo>
                  <a:pt x="9722011" y="0"/>
                </a:lnTo>
                <a:lnTo>
                  <a:pt x="9722011" y="9718564"/>
                </a:lnTo>
                <a:lnTo>
                  <a:pt x="0" y="971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0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25">
            <a:off x="3768945" y="-74769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798399">
            <a:off x="8466276" y="-959053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305849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62914" y="4363057"/>
            <a:ext cx="5305118" cy="5305118"/>
          </a:xfrm>
          <a:custGeom>
            <a:avLst/>
            <a:gdLst/>
            <a:ahLst/>
            <a:cxnLst/>
            <a:rect r="r" b="b" t="t" l="l"/>
            <a:pathLst>
              <a:path h="5305118" w="5305118">
                <a:moveTo>
                  <a:pt x="0" y="0"/>
                </a:moveTo>
                <a:lnTo>
                  <a:pt x="5305117" y="0"/>
                </a:lnTo>
                <a:lnTo>
                  <a:pt x="5305117" y="5305118"/>
                </a:lnTo>
                <a:lnTo>
                  <a:pt x="0" y="5305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3128" y="1815493"/>
            <a:ext cx="8324690" cy="2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TENEMOS UNA SOLUCION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462677">
            <a:off x="10212635" y="8480080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2293" y="4075838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Monitorear tus ingresos y gastos con deteccion de excesos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2293" y="5345424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Predice patrones de impago y variaciones con deep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2293" y="7771002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 reportes y planes de ahorro con IA generativa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829" y="1183711"/>
            <a:ext cx="11495560" cy="19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¿CUALES SON NUESTROS OBJETIVOS?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399961">
            <a:off x="11329998" y="-1574727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304517" y="2508050"/>
            <a:ext cx="6238131" cy="62381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</p:sp>
      </p:grpSp>
      <p:sp>
        <p:nvSpPr>
          <p:cNvPr name="AutoShape 9" id="9"/>
          <p:cNvSpPr/>
          <p:nvPr/>
        </p:nvSpPr>
        <p:spPr>
          <a:xfrm flipH="true" flipV="true">
            <a:off x="1402829" y="4132988"/>
            <a:ext cx="76200" cy="4914581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659918">
            <a:off x="-442221" y="-3550155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792293" y="6501063"/>
            <a:ext cx="8307816" cy="96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Educa y prepara al usuario con recomendaciones claras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1426" y="4720964"/>
            <a:ext cx="8307816" cy="145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Detecta riesgos de gastos extremos aplicando POT (Peaks over thresholds) + Extreme Learning para modelar cola de gastos inesperados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1426" y="6444544"/>
            <a:ext cx="8307816" cy="145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Predice inestabilidad financiera del usuario: Modelos Deep Learning (LSTM) para anticipar quiebras y posibles tiempos de ruina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1426" y="8164787"/>
            <a:ext cx="8307816" cy="145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 recomendaciones realistas que ofrecen metas de ahorro y topes de gasto adaptado al ingreso personal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829" y="1147395"/>
            <a:ext cx="11495560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NUESTRA SOLUCION...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399961">
            <a:off x="11329998" y="-1574727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545414" y="2508050"/>
            <a:ext cx="5713886" cy="571388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</p:sp>
      </p:grpSp>
      <p:sp>
        <p:nvSpPr>
          <p:cNvPr name="AutoShape 9" id="9"/>
          <p:cNvSpPr/>
          <p:nvPr/>
        </p:nvSpPr>
        <p:spPr>
          <a:xfrm flipV="true">
            <a:off x="2540562" y="4778114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2540562" y="6501694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2540562" y="8221937"/>
            <a:ext cx="0" cy="1470758"/>
          </a:xfrm>
          <a:prstGeom prst="line">
            <a:avLst/>
          </a:prstGeom>
          <a:ln cap="flat" w="15240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659918">
            <a:off x="-442221" y="-3550155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608947" y="4443252"/>
            <a:ext cx="770662" cy="18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b="true" sz="10827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8947" y="6166832"/>
            <a:ext cx="770662" cy="18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b="true" sz="10827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8947" y="7887075"/>
            <a:ext cx="770662" cy="18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b="true" sz="10827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2829" y="2258961"/>
            <a:ext cx="11495560" cy="197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 PLATAFORMA SERVERLESS + IA QUE...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655" y="513696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LOGIN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72866">
            <a:off x="-1045588" y="-1783519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859989" y="2233952"/>
            <a:ext cx="10568022" cy="7024348"/>
          </a:xfrm>
          <a:custGeom>
            <a:avLst/>
            <a:gdLst/>
            <a:ahLst/>
            <a:cxnLst/>
            <a:rect r="r" b="b" t="t" l="l"/>
            <a:pathLst>
              <a:path h="7024348" w="10568022">
                <a:moveTo>
                  <a:pt x="0" y="0"/>
                </a:moveTo>
                <a:lnTo>
                  <a:pt x="10568022" y="0"/>
                </a:lnTo>
                <a:lnTo>
                  <a:pt x="10568022" y="7024348"/>
                </a:lnTo>
                <a:lnTo>
                  <a:pt x="0" y="702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655" y="582455"/>
            <a:ext cx="8324690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LOGIN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72866">
            <a:off x="-1045588" y="-1783519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956924" y="2114819"/>
            <a:ext cx="10374151" cy="6926454"/>
          </a:xfrm>
          <a:custGeom>
            <a:avLst/>
            <a:gdLst/>
            <a:ahLst/>
            <a:cxnLst/>
            <a:rect r="r" b="b" t="t" l="l"/>
            <a:pathLst>
              <a:path h="6926454" w="10374151">
                <a:moveTo>
                  <a:pt x="0" y="0"/>
                </a:moveTo>
                <a:lnTo>
                  <a:pt x="10374152" y="0"/>
                </a:lnTo>
                <a:lnTo>
                  <a:pt x="10374152" y="6926455"/>
                </a:lnTo>
                <a:lnTo>
                  <a:pt x="0" y="6926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DAGlinKNfg4</dc:identifier>
  <dcterms:modified xsi:type="dcterms:W3CDTF">2011-08-01T06:04:30Z</dcterms:modified>
  <cp:revision>1</cp:revision>
  <dc:title>RESILIENT FINANCE AI</dc:title>
</cp:coreProperties>
</file>